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3"/>
  </p:notesMasterIdLst>
  <p:handoutMasterIdLst>
    <p:handoutMasterId r:id="rId4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288" r:id="rId39"/>
    <p:sldId id="320" r:id="rId40"/>
    <p:sldId id="274" r:id="rId41"/>
    <p:sldId id="32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36479A7-85DE-4501-B2E2-825C0F4D3FFB}" v="1867" dt="2024-01-06T18:06:39.839"/>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niyavijayvargiya/ibm-assignments/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saniyavijayvargiya/ibm-assignments/blob/main/EDA%20with%20Data%20Visualization.ipynb"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niyavijayvargiya/ibm-assignments/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niyavijayvargiya/ibm-assignments/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niyavijayvargiya/ibm-assignments/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niyavijayvargiya/ibm-assignments/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878328" cy="4503738"/>
          </a:xfrm>
          <a:prstGeom prst="rect">
            <a:avLst/>
          </a:prstGeom>
        </p:spPr>
        <p:txBody>
          <a:bodyPr lIns="91440" tIns="45720" rIns="91440" bIns="45720" anchor="t"/>
          <a:lstStyle/>
          <a:p>
            <a:r>
              <a:rPr lang="en-US" sz="2200" dirty="0">
                <a:solidFill>
                  <a:schemeClr val="accent3">
                    <a:lumMod val="25000"/>
                  </a:schemeClr>
                </a:solidFill>
                <a:latin typeface="Abadi"/>
              </a:rPr>
              <a:t>The data was cleaned by removing null or invalid values, formatting the data for consistency, and columns were adjusted.</a:t>
            </a:r>
          </a:p>
          <a:p>
            <a:r>
              <a:rPr lang="en-US" sz="2200" dirty="0">
                <a:solidFill>
                  <a:schemeClr val="accent3">
                    <a:lumMod val="25000"/>
                  </a:schemeClr>
                </a:solidFill>
                <a:latin typeface="Abadi"/>
              </a:rPr>
              <a:t>We performed exploratory data analysis using pandas functions and determined the features important for training.</a:t>
            </a:r>
          </a:p>
          <a:p>
            <a:r>
              <a:rPr lang="en-US" sz="2200" dirty="0">
                <a:solidFill>
                  <a:schemeClr val="accent3">
                    <a:lumMod val="25000"/>
                  </a:schemeClr>
                </a:solidFill>
                <a:latin typeface="Abadi"/>
              </a:rPr>
              <a:t>We calculated the number of launches at each site and the number of each orbits by using </a:t>
            </a:r>
            <a:r>
              <a:rPr lang="en-US" sz="2200" dirty="0" err="1">
                <a:solidFill>
                  <a:schemeClr val="accent3">
                    <a:lumMod val="25000"/>
                  </a:schemeClr>
                </a:solidFill>
                <a:latin typeface="Abadi"/>
              </a:rPr>
              <a:t>groupby</a:t>
            </a:r>
            <a:r>
              <a:rPr lang="en-US" sz="2200" dirty="0">
                <a:solidFill>
                  <a:schemeClr val="accent3">
                    <a:lumMod val="25000"/>
                  </a:schemeClr>
                </a:solidFill>
                <a:latin typeface="Abadi"/>
              </a:rPr>
              <a:t> function on rows.</a:t>
            </a:r>
          </a:p>
          <a:p>
            <a:r>
              <a:rPr lang="en-US" sz="2200" dirty="0">
                <a:solidFill>
                  <a:schemeClr val="accent3">
                    <a:lumMod val="25000"/>
                  </a:schemeClr>
                </a:solidFill>
                <a:latin typeface="Abadi"/>
              </a:rPr>
              <a:t>We created a landing outcome column.</a:t>
            </a:r>
          </a:p>
          <a:p>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https://github.com/saniyavijayvargiya/ibm-assignments/blob/main/Data%20Wrang</a:t>
            </a:r>
            <a:r>
              <a:rPr lang="en-US" sz="2200" dirty="0">
                <a:solidFill>
                  <a:schemeClr val="accent3">
                    <a:lumMod val="25000"/>
                  </a:schemeClr>
                </a:solidFill>
                <a:ea typeface="+mn-lt"/>
                <a:cs typeface="+mn-lt"/>
              </a:rPr>
              <a:t>l</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ing.ipynb</a:t>
            </a:r>
            <a:r>
              <a:rPr lang="en-US" sz="2200" dirty="0">
                <a:solidFill>
                  <a:schemeClr val="accent3">
                    <a:lumMod val="25000"/>
                  </a:schemeClr>
                </a:solidFill>
                <a:ea typeface="+mn-lt"/>
                <a:cs typeface="+mn-lt"/>
              </a:rPr>
              <a:t> </a:t>
            </a:r>
          </a:p>
          <a:p>
            <a:endParaRPr lang="en-US">
              <a:cs typeface="Calibri" panose="020F0502020204030204"/>
            </a:endParaRPr>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2" name="Content Placeholder 1">
            <a:extLst>
              <a:ext uri="{FF2B5EF4-FFF2-40B4-BE49-F238E27FC236}">
                <a16:creationId xmlns:a16="http://schemas.microsoft.com/office/drawing/2014/main" id="{C8E534BB-ACFD-1F06-010F-14320CCDA44E}"/>
              </a:ext>
            </a:extLst>
          </p:cNvPr>
          <p:cNvPicPr>
            <a:picLocks noGrp="1" noChangeAspect="1"/>
          </p:cNvPicPr>
          <p:nvPr>
            <p:ph idx="4294967295"/>
          </p:nvPr>
        </p:nvPicPr>
        <p:blipFill>
          <a:blip r:embed="rId3"/>
          <a:stretch>
            <a:fillRect/>
          </a:stretch>
        </p:blipFill>
        <p:spPr>
          <a:xfrm>
            <a:off x="1493114" y="1825625"/>
            <a:ext cx="6435412" cy="3378323"/>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Content Placeholder 4">
            <a:extLst>
              <a:ext uri="{FF2B5EF4-FFF2-40B4-BE49-F238E27FC236}">
                <a16:creationId xmlns:a16="http://schemas.microsoft.com/office/drawing/2014/main" id="{B70D382F-D065-61BE-8999-2C4F8AE224AF}"/>
              </a:ext>
            </a:extLst>
          </p:cNvPr>
          <p:cNvSpPr txBox="1">
            <a:spLocks/>
          </p:cNvSpPr>
          <p:nvPr/>
        </p:nvSpPr>
        <p:spPr>
          <a:xfrm>
            <a:off x="8573042" y="1820521"/>
            <a:ext cx="2356651" cy="461435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a:cs typeface="Calibri" panose="020F0502020204030204"/>
              </a:rPr>
              <a:t>We </a:t>
            </a:r>
            <a:r>
              <a:rPr lang="en-US" sz="2200" dirty="0" err="1">
                <a:solidFill>
                  <a:schemeClr val="accent3">
                    <a:lumMod val="25000"/>
                  </a:schemeClr>
                </a:solidFill>
                <a:latin typeface="Abadi"/>
                <a:cs typeface="Calibri" panose="020F0502020204030204"/>
              </a:rPr>
              <a:t>visualised</a:t>
            </a:r>
            <a:r>
              <a:rPr lang="en-US" sz="2200" dirty="0">
                <a:solidFill>
                  <a:schemeClr val="accent3">
                    <a:lumMod val="25000"/>
                  </a:schemeClr>
                </a:solidFill>
                <a:latin typeface="Abadi"/>
                <a:cs typeface="Calibri" panose="020F0502020204030204"/>
              </a:rPr>
              <a:t> the relationship between several features including flight number vs launch site, payload vs launch site, success rate vs orbit, flight number vs orbit, etc.</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58C2922-AD2D-8F9E-9811-673E384DED2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6320A-5C45-3C7F-9CC9-EEA1FE2AE17F}"/>
              </a:ext>
            </a:extLst>
          </p:cNvPr>
          <p:cNvSpPr>
            <a:spLocks noGrp="1"/>
          </p:cNvSpPr>
          <p:nvPr>
            <p:ph type="sldNum" sz="quarter" idx="12"/>
          </p:nvPr>
        </p:nvSpPr>
        <p:spPr/>
        <p:txBody>
          <a:bodyPr/>
          <a:lstStyle/>
          <a:p>
            <a:fld id="{5075537C-CA84-1446-933C-8E9D027F9201}" type="slidenum">
              <a:rPr lang="en-US" smtClean="0"/>
              <a:t>12</a:t>
            </a:fld>
            <a:endParaRPr lang="en-US"/>
          </a:p>
        </p:txBody>
      </p:sp>
      <p:pic>
        <p:nvPicPr>
          <p:cNvPr id="5" name="Picture 4">
            <a:extLst>
              <a:ext uri="{FF2B5EF4-FFF2-40B4-BE49-F238E27FC236}">
                <a16:creationId xmlns:a16="http://schemas.microsoft.com/office/drawing/2014/main" id="{0C9B532C-D9A7-38DA-1048-6C6453F652DA}"/>
              </a:ext>
            </a:extLst>
          </p:cNvPr>
          <p:cNvPicPr>
            <a:picLocks noChangeAspect="1"/>
          </p:cNvPicPr>
          <p:nvPr/>
        </p:nvPicPr>
        <p:blipFill>
          <a:blip r:embed="rId3"/>
          <a:stretch>
            <a:fillRect/>
          </a:stretch>
        </p:blipFill>
        <p:spPr>
          <a:xfrm>
            <a:off x="422398" y="339603"/>
            <a:ext cx="6952943" cy="3523329"/>
          </a:xfrm>
          <a:prstGeom prst="rect">
            <a:avLst/>
          </a:prstGeom>
        </p:spPr>
      </p:pic>
      <p:pic>
        <p:nvPicPr>
          <p:cNvPr id="6" name="Picture 5">
            <a:extLst>
              <a:ext uri="{FF2B5EF4-FFF2-40B4-BE49-F238E27FC236}">
                <a16:creationId xmlns:a16="http://schemas.microsoft.com/office/drawing/2014/main" id="{D15BD124-551E-2A66-6007-DA0B8D1F28A4}"/>
              </a:ext>
            </a:extLst>
          </p:cNvPr>
          <p:cNvPicPr>
            <a:picLocks noChangeAspect="1"/>
          </p:cNvPicPr>
          <p:nvPr/>
        </p:nvPicPr>
        <p:blipFill>
          <a:blip r:embed="rId4"/>
          <a:stretch>
            <a:fillRect/>
          </a:stretch>
        </p:blipFill>
        <p:spPr>
          <a:xfrm>
            <a:off x="371475" y="4196531"/>
            <a:ext cx="11449050" cy="2324100"/>
          </a:xfrm>
          <a:prstGeom prst="rect">
            <a:avLst/>
          </a:prstGeom>
        </p:spPr>
      </p:pic>
      <p:sp>
        <p:nvSpPr>
          <p:cNvPr id="8" name="TextBox 7">
            <a:extLst>
              <a:ext uri="{FF2B5EF4-FFF2-40B4-BE49-F238E27FC236}">
                <a16:creationId xmlns:a16="http://schemas.microsoft.com/office/drawing/2014/main" id="{7FE97830-41C9-8AF6-898D-09496C75578F}"/>
              </a:ext>
            </a:extLst>
          </p:cNvPr>
          <p:cNvSpPr txBox="1"/>
          <p:nvPr/>
        </p:nvSpPr>
        <p:spPr>
          <a:xfrm>
            <a:off x="8159262" y="161778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5"/>
              </a:rPr>
              <a:t>https://github.com/saniyavijayvargiya/ibm-assignments/blob/main/EDA%20with%20Data%20Visualization.ipynb</a:t>
            </a:r>
            <a:r>
              <a:rPr lang="en-US" dirty="0"/>
              <a:t> </a:t>
            </a:r>
          </a:p>
        </p:txBody>
      </p:sp>
    </p:spTree>
    <p:extLst>
      <p:ext uri="{BB962C8B-B14F-4D97-AF65-F5344CB8AC3E}">
        <p14:creationId xmlns:p14="http://schemas.microsoft.com/office/powerpoint/2010/main" val="206386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US" sz="2400" dirty="0">
                <a:cs typeface="Calibri" panose="020F0502020204030204"/>
              </a:rPr>
              <a:t>We loaded the data into a database and established a connection. Then we wrote queries using magic SQL for-</a:t>
            </a:r>
          </a:p>
          <a:p>
            <a:pPr marL="514350" indent="-514350">
              <a:buAutoNum type="arabicPeriod"/>
            </a:pPr>
            <a:r>
              <a:rPr lang="en-US" sz="2400" dirty="0">
                <a:cs typeface="Calibri"/>
              </a:rPr>
              <a:t>Finding unique launch sites in the data</a:t>
            </a:r>
          </a:p>
          <a:p>
            <a:pPr marL="514350" indent="-514350">
              <a:buAutoNum type="arabicPeriod"/>
            </a:pPr>
            <a:r>
              <a:rPr lang="en-US" sz="2400" dirty="0">
                <a:cs typeface="Calibri"/>
              </a:rPr>
              <a:t>Finding total payload mass carried by NASA (CRS)</a:t>
            </a:r>
          </a:p>
          <a:p>
            <a:pPr marL="514350" indent="-514350">
              <a:buAutoNum type="arabicPeriod"/>
            </a:pPr>
            <a:r>
              <a:rPr lang="en-US" sz="2400" dirty="0">
                <a:cs typeface="Calibri"/>
              </a:rPr>
              <a:t>Finding the dates when successful landing on ground pads was achieved</a:t>
            </a:r>
          </a:p>
          <a:p>
            <a:pPr marL="514350" indent="-514350">
              <a:buAutoNum type="arabicPeriod"/>
            </a:pPr>
            <a:r>
              <a:rPr lang="en-US" sz="2400" dirty="0">
                <a:cs typeface="Calibri"/>
              </a:rPr>
              <a:t>Finding names of the boosters with weight within particular range which have success in drone ship </a:t>
            </a:r>
          </a:p>
          <a:p>
            <a:pPr marL="514350" indent="-514350">
              <a:buAutoNum type="arabicPeriod"/>
            </a:pPr>
            <a:r>
              <a:rPr lang="en-US" sz="2400" dirty="0">
                <a:cs typeface="Calibri"/>
              </a:rPr>
              <a:t>Listing total number of successes and failures</a:t>
            </a:r>
          </a:p>
          <a:p>
            <a:pPr marL="514350" indent="-514350">
              <a:buAutoNum type="arabicPeriod"/>
            </a:pPr>
            <a:endParaRPr lang="en-US" sz="2400" dirty="0">
              <a:cs typeface="Calibri"/>
            </a:endParaRPr>
          </a:p>
          <a:p>
            <a:pPr marL="0" indent="0">
              <a:buNone/>
            </a:pPr>
            <a:r>
              <a:rPr lang="en-US" sz="2400" dirty="0">
                <a:ea typeface="+mn-lt"/>
                <a:cs typeface="+mn-lt"/>
                <a:hlinkClick r:id="rId3"/>
              </a:rPr>
              <a:t>https://github.com/saniyavijayvargiya/ibm-assignments/blob/main/EDA%20with%20SQL.ipynb</a:t>
            </a:r>
            <a:r>
              <a:rPr lang="en-US" sz="2400" dirty="0">
                <a:ea typeface="+mn-lt"/>
                <a:cs typeface="+mn-lt"/>
              </a:rPr>
              <a:t> </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E83E121B-040C-DC78-E9D5-0DEA70C975FC}"/>
              </a:ext>
            </a:extLst>
          </p:cNvPr>
          <p:cNvPicPr>
            <a:picLocks noChangeAspect="1"/>
          </p:cNvPicPr>
          <p:nvPr/>
        </p:nvPicPr>
        <p:blipFill>
          <a:blip r:embed="rId3"/>
          <a:stretch>
            <a:fillRect/>
          </a:stretch>
        </p:blipFill>
        <p:spPr>
          <a:xfrm>
            <a:off x="1431315" y="1564298"/>
            <a:ext cx="8790110" cy="485482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data was split into training and testing sets after cleaning and analysis.</a:t>
            </a:r>
          </a:p>
          <a:p>
            <a:pPr marL="0" indent="0">
              <a:lnSpc>
                <a:spcPct val="100000"/>
              </a:lnSpc>
              <a:spcBef>
                <a:spcPts val="1400"/>
              </a:spcBef>
              <a:buNone/>
            </a:pPr>
            <a:r>
              <a:rPr lang="en-US" sz="2200" dirty="0">
                <a:solidFill>
                  <a:schemeClr val="accent3">
                    <a:lumMod val="25000"/>
                  </a:schemeClr>
                </a:solidFill>
                <a:latin typeface="Abadi"/>
              </a:rPr>
              <a:t>We tuned the hyperparameters using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a:t>
            </a:r>
          </a:p>
          <a:p>
            <a:pPr marL="0" indent="0">
              <a:lnSpc>
                <a:spcPct val="100000"/>
              </a:lnSpc>
              <a:spcBef>
                <a:spcPts val="1400"/>
              </a:spcBef>
              <a:buNone/>
            </a:pPr>
            <a:r>
              <a:rPr lang="en-US" sz="2200" dirty="0">
                <a:solidFill>
                  <a:schemeClr val="accent3">
                    <a:lumMod val="25000"/>
                  </a:schemeClr>
                </a:solidFill>
                <a:latin typeface="Abadi"/>
              </a:rPr>
              <a:t>Using different models such as KNN, SVM, logistic regression, etc. , the rate of accuracy was determined for every one of them so we can decide which one performs the best.</a:t>
            </a:r>
            <a:endParaRPr lang="en-US">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ea typeface="+mn-lt"/>
                <a:cs typeface="+mn-lt"/>
                <a:hlinkClick r:id="rId3"/>
              </a:rPr>
              <a:t>https://github.com/saniyavijayvargiya/ibm-assignments/blob/main/Machine%20Learning%20Prediction.ipynb</a:t>
            </a:r>
            <a:r>
              <a:rPr lang="en-US" sz="2200" dirty="0">
                <a:solidFill>
                  <a:schemeClr val="accent3">
                    <a:lumMod val="25000"/>
                  </a:schemeClr>
                </a:solidFill>
                <a:ea typeface="+mn-lt"/>
                <a:cs typeface="+mn-lt"/>
              </a:rPr>
              <a:t> </a:t>
            </a: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918057BA-E4D1-287F-C621-5CFE7E212E3C}"/>
              </a:ext>
            </a:extLst>
          </p:cNvPr>
          <p:cNvPicPr>
            <a:picLocks noChangeAspect="1"/>
          </p:cNvPicPr>
          <p:nvPr/>
        </p:nvPicPr>
        <p:blipFill>
          <a:blip r:embed="rId3"/>
          <a:stretch>
            <a:fillRect/>
          </a:stretch>
        </p:blipFill>
        <p:spPr>
          <a:xfrm>
            <a:off x="104775" y="3434862"/>
            <a:ext cx="11982450" cy="22860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1E89A09F-D9D6-725C-323D-1849E5F20C34}"/>
              </a:ext>
            </a:extLst>
          </p:cNvPr>
          <p:cNvPicPr>
            <a:picLocks noChangeAspect="1"/>
          </p:cNvPicPr>
          <p:nvPr/>
        </p:nvPicPr>
        <p:blipFill>
          <a:blip r:embed="rId3"/>
          <a:stretch>
            <a:fillRect/>
          </a:stretch>
        </p:blipFill>
        <p:spPr>
          <a:xfrm>
            <a:off x="312860" y="3597886"/>
            <a:ext cx="11753850" cy="24288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Show a </a:t>
            </a:r>
            <a:r>
              <a:rPr lang="en-US" sz="2200" dirty="0">
                <a:solidFill>
                  <a:schemeClr val="accent3">
                    <a:lumMod val="25000"/>
                  </a:schemeClr>
                </a:solidFill>
                <a:latin typeface="Abadi"/>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E6CADC9D-36E6-7B40-BE84-36E8043447D5}"/>
              </a:ext>
            </a:extLst>
          </p:cNvPr>
          <p:cNvPicPr>
            <a:picLocks noChangeAspect="1"/>
          </p:cNvPicPr>
          <p:nvPr/>
        </p:nvPicPr>
        <p:blipFill>
          <a:blip r:embed="rId3"/>
          <a:stretch>
            <a:fillRect/>
          </a:stretch>
        </p:blipFill>
        <p:spPr>
          <a:xfrm>
            <a:off x="4693627" y="2758953"/>
            <a:ext cx="7177455" cy="379021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Show a </a:t>
            </a:r>
            <a:r>
              <a:rPr lang="en-US" sz="2200" dirty="0">
                <a:solidFill>
                  <a:schemeClr val="accent3">
                    <a:lumMod val="25000"/>
                  </a:schemeClr>
                </a:solidFill>
                <a:latin typeface="Abadi"/>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38CCF292-6422-FFBF-48C1-1CB29D11524D}"/>
              </a:ext>
            </a:extLst>
          </p:cNvPr>
          <p:cNvPicPr>
            <a:picLocks noChangeAspect="1"/>
          </p:cNvPicPr>
          <p:nvPr/>
        </p:nvPicPr>
        <p:blipFill>
          <a:blip r:embed="rId3"/>
          <a:stretch>
            <a:fillRect/>
          </a:stretch>
        </p:blipFill>
        <p:spPr>
          <a:xfrm>
            <a:off x="309563" y="3307373"/>
            <a:ext cx="11572875" cy="24003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533DD25-5B29-59E7-E853-F24028C923AA}"/>
              </a:ext>
            </a:extLst>
          </p:cNvPr>
          <p:cNvPicPr>
            <a:picLocks noChangeAspect="1"/>
          </p:cNvPicPr>
          <p:nvPr/>
        </p:nvPicPr>
        <p:blipFill>
          <a:blip r:embed="rId3"/>
          <a:stretch>
            <a:fillRect/>
          </a:stretch>
        </p:blipFill>
        <p:spPr>
          <a:xfrm>
            <a:off x="472220" y="3427168"/>
            <a:ext cx="11458575" cy="23717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4E45EA6-4C5A-9084-1898-62EC2B1A09C6}"/>
              </a:ext>
            </a:extLst>
          </p:cNvPr>
          <p:cNvPicPr>
            <a:picLocks noChangeAspect="1"/>
          </p:cNvPicPr>
          <p:nvPr/>
        </p:nvPicPr>
        <p:blipFill>
          <a:blip r:embed="rId3"/>
          <a:stretch>
            <a:fillRect/>
          </a:stretch>
        </p:blipFill>
        <p:spPr>
          <a:xfrm>
            <a:off x="4262071" y="2770310"/>
            <a:ext cx="7548197" cy="379095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C2AD8345-0DC5-9F76-3C2F-31F8E10BEBAD}"/>
              </a:ext>
            </a:extLst>
          </p:cNvPr>
          <p:cNvPicPr>
            <a:picLocks noChangeAspect="1"/>
          </p:cNvPicPr>
          <p:nvPr/>
        </p:nvPicPr>
        <p:blipFill>
          <a:blip r:embed="rId3"/>
          <a:stretch>
            <a:fillRect/>
          </a:stretch>
        </p:blipFill>
        <p:spPr>
          <a:xfrm>
            <a:off x="1008917" y="2613513"/>
            <a:ext cx="3785088" cy="381146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1AC4628B-5AD9-A1A9-C2D1-A4F98DD5C314}"/>
              </a:ext>
            </a:extLst>
          </p:cNvPr>
          <p:cNvPicPr>
            <a:picLocks noChangeAspect="1"/>
          </p:cNvPicPr>
          <p:nvPr/>
        </p:nvPicPr>
        <p:blipFill>
          <a:blip r:embed="rId3"/>
          <a:stretch>
            <a:fillRect/>
          </a:stretch>
        </p:blipFill>
        <p:spPr>
          <a:xfrm>
            <a:off x="1433146" y="1396145"/>
            <a:ext cx="4202723" cy="52028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69FD2377-B04C-94B6-D3F2-3DFB0198BA20}"/>
              </a:ext>
            </a:extLst>
          </p:cNvPr>
          <p:cNvPicPr>
            <a:picLocks noChangeAspect="1"/>
          </p:cNvPicPr>
          <p:nvPr/>
        </p:nvPicPr>
        <p:blipFill>
          <a:blip r:embed="rId3"/>
          <a:stretch>
            <a:fillRect/>
          </a:stretch>
        </p:blipFill>
        <p:spPr>
          <a:xfrm>
            <a:off x="1672370" y="3059723"/>
            <a:ext cx="5506182" cy="14184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2" name="Content Placeholder 1">
            <a:extLst>
              <a:ext uri="{FF2B5EF4-FFF2-40B4-BE49-F238E27FC236}">
                <a16:creationId xmlns:a16="http://schemas.microsoft.com/office/drawing/2014/main" id="{E972E95C-14F8-3EE2-E9F4-259656693AA8}"/>
              </a:ext>
            </a:extLst>
          </p:cNvPr>
          <p:cNvPicPr>
            <a:picLocks noGrp="1" noChangeAspect="1"/>
          </p:cNvPicPr>
          <p:nvPr>
            <p:ph idx="4294967295"/>
          </p:nvPr>
        </p:nvPicPr>
        <p:blipFill>
          <a:blip r:embed="rId3"/>
          <a:stretch>
            <a:fillRect/>
          </a:stretch>
        </p:blipFill>
        <p:spPr>
          <a:xfrm>
            <a:off x="1976779" y="2994575"/>
            <a:ext cx="4975713" cy="1368669"/>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dates of the first successful landing outcome on ground pad</a:t>
            </a:r>
            <a:endParaRPr lang="en-US">
              <a:solidFill>
                <a:schemeClr val="accent3">
                  <a:lumMod val="25000"/>
                </a:schemeClr>
              </a:solidFill>
              <a:latin typeface="Calibri"/>
              <a:cs typeface="Calibr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1C7A63EE-9496-5BF1-F27D-C6C2B41EF21D}"/>
              </a:ext>
            </a:extLst>
          </p:cNvPr>
          <p:cNvPicPr>
            <a:picLocks noChangeAspect="1"/>
          </p:cNvPicPr>
          <p:nvPr/>
        </p:nvPicPr>
        <p:blipFill>
          <a:blip r:embed="rId3"/>
          <a:stretch>
            <a:fillRect/>
          </a:stretch>
        </p:blipFill>
        <p:spPr>
          <a:xfrm>
            <a:off x="1927714" y="2924175"/>
            <a:ext cx="5968511" cy="167786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2" name="Content Placeholder 1">
            <a:extLst>
              <a:ext uri="{FF2B5EF4-FFF2-40B4-BE49-F238E27FC236}">
                <a16:creationId xmlns:a16="http://schemas.microsoft.com/office/drawing/2014/main" id="{CC59E1BB-BCA6-11D9-463B-9B9629681EF2}"/>
              </a:ext>
            </a:extLst>
          </p:cNvPr>
          <p:cNvPicPr>
            <a:picLocks noGrp="1" noChangeAspect="1"/>
          </p:cNvPicPr>
          <p:nvPr>
            <p:ph idx="4294967295"/>
          </p:nvPr>
        </p:nvPicPr>
        <p:blipFill>
          <a:blip r:embed="rId3"/>
          <a:stretch>
            <a:fillRect/>
          </a:stretch>
        </p:blipFill>
        <p:spPr>
          <a:xfrm>
            <a:off x="1859573" y="1970942"/>
            <a:ext cx="4182207" cy="4205653"/>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2" name="Content Placeholder 1">
            <a:extLst>
              <a:ext uri="{FF2B5EF4-FFF2-40B4-BE49-F238E27FC236}">
                <a16:creationId xmlns:a16="http://schemas.microsoft.com/office/drawing/2014/main" id="{E2710630-0C4A-0A06-395D-B9BDAC51AC47}"/>
              </a:ext>
            </a:extLst>
          </p:cNvPr>
          <p:cNvPicPr>
            <a:picLocks noGrp="1" noChangeAspect="1"/>
          </p:cNvPicPr>
          <p:nvPr>
            <p:ph idx="4294967295"/>
          </p:nvPr>
        </p:nvPicPr>
        <p:blipFill>
          <a:blip r:embed="rId3"/>
          <a:stretch>
            <a:fillRect/>
          </a:stretch>
        </p:blipFill>
        <p:spPr>
          <a:xfrm>
            <a:off x="1258033" y="2127006"/>
            <a:ext cx="3568211" cy="1595803"/>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AD80BE-9004-C2D0-F42F-4725461E7056}"/>
              </a:ext>
            </a:extLst>
          </p:cNvPr>
          <p:cNvPicPr>
            <a:picLocks noChangeAspect="1"/>
          </p:cNvPicPr>
          <p:nvPr/>
        </p:nvPicPr>
        <p:blipFill>
          <a:blip r:embed="rId4"/>
          <a:stretch>
            <a:fillRect/>
          </a:stretch>
        </p:blipFill>
        <p:spPr>
          <a:xfrm>
            <a:off x="6813280" y="2136958"/>
            <a:ext cx="3391632" cy="15950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72042" y="1454049"/>
            <a:ext cx="10887611" cy="54008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a:rPr>
              <a:t>Summary of methodologies </a:t>
            </a:r>
            <a:r>
              <a:rPr lang="en-US" sz="2200" dirty="0">
                <a:solidFill>
                  <a:schemeClr val="accent3">
                    <a:lumMod val="25000"/>
                  </a:schemeClr>
                </a:solidFill>
                <a:latin typeface="Abadi"/>
              </a:rPr>
              <a:t> </a:t>
            </a:r>
            <a:endParaRPr lang="en-US" dirty="0">
              <a:solidFill>
                <a:schemeClr val="accent3">
                  <a:lumMod val="25000"/>
                </a:schemeClr>
              </a:solidFill>
              <a:latin typeface="Abadi"/>
            </a:endParaRPr>
          </a:p>
          <a:p>
            <a:pPr>
              <a:lnSpc>
                <a:spcPct val="100000"/>
              </a:lnSpc>
              <a:spcBef>
                <a:spcPts val="1400"/>
              </a:spcBef>
              <a:buAutoNum type="arabicPeriod"/>
            </a:pPr>
            <a:r>
              <a:rPr lang="en-US" sz="1800" dirty="0">
                <a:solidFill>
                  <a:schemeClr val="accent3">
                    <a:lumMod val="25000"/>
                  </a:schemeClr>
                </a:solidFill>
                <a:latin typeface="Abadi"/>
              </a:rPr>
              <a:t>Data collection via API</a:t>
            </a:r>
          </a:p>
          <a:p>
            <a:pPr>
              <a:lnSpc>
                <a:spcPct val="100000"/>
              </a:lnSpc>
              <a:spcBef>
                <a:spcPts val="1400"/>
              </a:spcBef>
              <a:buAutoNum type="arabicPeriod"/>
            </a:pPr>
            <a:r>
              <a:rPr lang="en-US" sz="1800" dirty="0">
                <a:solidFill>
                  <a:schemeClr val="accent3">
                    <a:lumMod val="25000"/>
                  </a:schemeClr>
                </a:solidFill>
                <a:latin typeface="Abadi"/>
              </a:rPr>
              <a:t>Data collection by web scraping</a:t>
            </a:r>
          </a:p>
          <a:p>
            <a:pPr>
              <a:lnSpc>
                <a:spcPct val="100000"/>
              </a:lnSpc>
              <a:spcBef>
                <a:spcPts val="1400"/>
              </a:spcBef>
              <a:buAutoNum type="arabicPeriod"/>
            </a:pPr>
            <a:r>
              <a:rPr lang="en-US" sz="1800" dirty="0">
                <a:solidFill>
                  <a:schemeClr val="accent3">
                    <a:lumMod val="25000"/>
                  </a:schemeClr>
                </a:solidFill>
                <a:latin typeface="Abadi"/>
              </a:rPr>
              <a:t>Exploratory data analysis using SQL</a:t>
            </a:r>
          </a:p>
          <a:p>
            <a:pPr>
              <a:lnSpc>
                <a:spcPct val="100000"/>
              </a:lnSpc>
              <a:spcBef>
                <a:spcPts val="1400"/>
              </a:spcBef>
              <a:buAutoNum type="arabicPeriod"/>
            </a:pPr>
            <a:r>
              <a:rPr lang="en-US" sz="1800" dirty="0">
                <a:solidFill>
                  <a:schemeClr val="accent3">
                    <a:lumMod val="25000"/>
                  </a:schemeClr>
                </a:solidFill>
                <a:latin typeface="Abadi"/>
              </a:rPr>
              <a:t>Exploratory data analysis with data visualization</a:t>
            </a:r>
          </a:p>
          <a:p>
            <a:pPr>
              <a:lnSpc>
                <a:spcPct val="100000"/>
              </a:lnSpc>
              <a:spcBef>
                <a:spcPts val="1400"/>
              </a:spcBef>
              <a:buAutoNum type="arabicPeriod"/>
            </a:pPr>
            <a:r>
              <a:rPr lang="en-US" sz="1800" dirty="0">
                <a:solidFill>
                  <a:schemeClr val="accent3">
                    <a:lumMod val="25000"/>
                  </a:schemeClr>
                </a:solidFill>
                <a:latin typeface="Abadi"/>
              </a:rPr>
              <a:t>Interactive maps with Folium</a:t>
            </a:r>
          </a:p>
          <a:p>
            <a:pPr>
              <a:lnSpc>
                <a:spcPct val="100000"/>
              </a:lnSpc>
              <a:spcBef>
                <a:spcPts val="1400"/>
              </a:spcBef>
              <a:buAutoNum type="arabicPeriod"/>
            </a:pPr>
            <a:r>
              <a:rPr lang="en-US" sz="1800" dirty="0">
                <a:solidFill>
                  <a:schemeClr val="accent3">
                    <a:lumMod val="25000"/>
                  </a:schemeClr>
                </a:solidFill>
                <a:latin typeface="Abadi"/>
              </a:rPr>
              <a:t>Machine learning predictions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b="1" dirty="0">
                <a:solidFill>
                  <a:schemeClr val="accent3">
                    <a:lumMod val="25000"/>
                  </a:schemeClr>
                </a:solidFill>
                <a:latin typeface="Abadi"/>
              </a:rPr>
              <a:t>Summary of all results</a:t>
            </a:r>
          </a:p>
          <a:p>
            <a:pPr marL="457200" indent="-457200">
              <a:lnSpc>
                <a:spcPct val="100000"/>
              </a:lnSpc>
              <a:spcBef>
                <a:spcPts val="1400"/>
              </a:spcBef>
              <a:buAutoNum type="arabicPeriod"/>
            </a:pPr>
            <a:r>
              <a:rPr lang="en-US" sz="1800" dirty="0">
                <a:solidFill>
                  <a:schemeClr val="accent3">
                    <a:lumMod val="25000"/>
                  </a:schemeClr>
                </a:solidFill>
                <a:latin typeface="Abadi"/>
              </a:rPr>
              <a:t>Results of exploratory data analysis</a:t>
            </a:r>
          </a:p>
          <a:p>
            <a:pPr marL="457200" indent="-457200">
              <a:lnSpc>
                <a:spcPct val="100000"/>
              </a:lnSpc>
              <a:spcBef>
                <a:spcPts val="1400"/>
              </a:spcBef>
              <a:buAutoNum type="arabicPeriod"/>
            </a:pPr>
            <a:r>
              <a:rPr lang="en-US" sz="1800" dirty="0">
                <a:solidFill>
                  <a:schemeClr val="accent3">
                    <a:lumMod val="25000"/>
                  </a:schemeClr>
                </a:solidFill>
                <a:latin typeface="Abadi"/>
              </a:rPr>
              <a:t>Machine learning model predictions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pic>
        <p:nvPicPr>
          <p:cNvPr id="2" name="Content Placeholder 1">
            <a:extLst>
              <a:ext uri="{FF2B5EF4-FFF2-40B4-BE49-F238E27FC236}">
                <a16:creationId xmlns:a16="http://schemas.microsoft.com/office/drawing/2014/main" id="{0E4C0007-577B-B356-BFBA-DB0B84C857FD}"/>
              </a:ext>
            </a:extLst>
          </p:cNvPr>
          <p:cNvPicPr>
            <a:picLocks noGrp="1" noChangeAspect="1"/>
          </p:cNvPicPr>
          <p:nvPr>
            <p:ph idx="4294967295"/>
          </p:nvPr>
        </p:nvPicPr>
        <p:blipFill>
          <a:blip r:embed="rId3"/>
          <a:stretch>
            <a:fillRect/>
          </a:stretch>
        </p:blipFill>
        <p:spPr>
          <a:xfrm>
            <a:off x="1286949" y="2018629"/>
            <a:ext cx="5347188" cy="4012223"/>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2" name="Content Placeholder 1">
            <a:extLst>
              <a:ext uri="{FF2B5EF4-FFF2-40B4-BE49-F238E27FC236}">
                <a16:creationId xmlns:a16="http://schemas.microsoft.com/office/drawing/2014/main" id="{D3AB49DA-D725-9346-EF42-18F2C6E6B7F0}"/>
              </a:ext>
            </a:extLst>
          </p:cNvPr>
          <p:cNvPicPr>
            <a:picLocks noGrp="1" noChangeAspect="1"/>
          </p:cNvPicPr>
          <p:nvPr>
            <p:ph idx="4294967295"/>
          </p:nvPr>
        </p:nvPicPr>
        <p:blipFill>
          <a:blip r:embed="rId3"/>
          <a:stretch>
            <a:fillRect/>
          </a:stretch>
        </p:blipFill>
        <p:spPr>
          <a:xfrm>
            <a:off x="831581" y="2789055"/>
            <a:ext cx="7254386" cy="1791432"/>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2" name="Content Placeholder 1">
            <a:extLst>
              <a:ext uri="{FF2B5EF4-FFF2-40B4-BE49-F238E27FC236}">
                <a16:creationId xmlns:a16="http://schemas.microsoft.com/office/drawing/2014/main" id="{9476D28D-50D9-76AA-F8C7-5676E3520AD3}"/>
              </a:ext>
            </a:extLst>
          </p:cNvPr>
          <p:cNvPicPr>
            <a:picLocks noGrp="1" noChangeAspect="1"/>
          </p:cNvPicPr>
          <p:nvPr>
            <p:ph idx="4294967295"/>
          </p:nvPr>
        </p:nvPicPr>
        <p:blipFill>
          <a:blip r:embed="rId3"/>
          <a:stretch>
            <a:fillRect/>
          </a:stretch>
        </p:blipFill>
        <p:spPr>
          <a:xfrm>
            <a:off x="1337871" y="1829960"/>
            <a:ext cx="3873744" cy="4588851"/>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4" name="Content Placeholder 3">
            <a:extLst>
              <a:ext uri="{FF2B5EF4-FFF2-40B4-BE49-F238E27FC236}">
                <a16:creationId xmlns:a16="http://schemas.microsoft.com/office/drawing/2014/main" id="{09B48EBD-264D-F60C-7B5A-7608BD5E8768}"/>
              </a:ext>
            </a:extLst>
          </p:cNvPr>
          <p:cNvPicPr>
            <a:picLocks noGrp="1" noChangeAspect="1"/>
          </p:cNvPicPr>
          <p:nvPr>
            <p:ph idx="4294967295"/>
          </p:nvPr>
        </p:nvPicPr>
        <p:blipFill>
          <a:blip r:embed="rId3"/>
          <a:stretch>
            <a:fillRect/>
          </a:stretch>
        </p:blipFill>
        <p:spPr>
          <a:xfrm>
            <a:off x="894958" y="1799561"/>
            <a:ext cx="8030307" cy="4426911"/>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37037" cy="564296"/>
          </a:xfrm>
          <a:prstGeom prst="rect">
            <a:avLst/>
          </a:prstGeom>
        </p:spPr>
        <p:txBody>
          <a:bodyPr lIns="91440" tIns="45720" rIns="91440" bIns="45720" anchor="t">
            <a:normAutofit/>
          </a:bodyPr>
          <a:lstStyle/>
          <a:p>
            <a:pPr>
              <a:lnSpc>
                <a:spcPct val="100000"/>
              </a:lnSpc>
              <a:spcBef>
                <a:spcPts val="1400"/>
              </a:spcBef>
              <a:buNone/>
            </a:pPr>
            <a:r>
              <a:rPr lang="en-US" sz="2200" dirty="0">
                <a:solidFill>
                  <a:schemeClr val="accent3">
                    <a:lumMod val="25000"/>
                  </a:schemeClr>
                </a:solidFill>
                <a:latin typeface="Abadi"/>
              </a:rPr>
              <a:t>Best accuracy shown was 83.33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5E02D83A-C0B5-9D74-CAA4-46345F7590DF}"/>
              </a:ext>
            </a:extLst>
          </p:cNvPr>
          <p:cNvPicPr>
            <a:picLocks noChangeAspect="1"/>
          </p:cNvPicPr>
          <p:nvPr/>
        </p:nvPicPr>
        <p:blipFill>
          <a:blip r:embed="rId3"/>
          <a:stretch>
            <a:fillRect/>
          </a:stretch>
        </p:blipFill>
        <p:spPr>
          <a:xfrm>
            <a:off x="3090927" y="1535723"/>
            <a:ext cx="5892915" cy="41148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87803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success rate started to increase after 2013 till 2020.</a:t>
            </a:r>
          </a:p>
          <a:p>
            <a:pPr>
              <a:lnSpc>
                <a:spcPct val="100000"/>
              </a:lnSpc>
              <a:spcBef>
                <a:spcPts val="1400"/>
              </a:spcBef>
            </a:pPr>
            <a:r>
              <a:rPr lang="en-US" sz="2200" dirty="0">
                <a:solidFill>
                  <a:schemeClr val="accent3">
                    <a:lumMod val="25000"/>
                  </a:schemeClr>
                </a:solidFill>
                <a:latin typeface="Abadi"/>
              </a:rPr>
              <a:t>Orbits ES-L1, GEO, HEO, VLEO, SSO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KSC LC-39A had the most successful launches of </a:t>
            </a:r>
            <a:r>
              <a:rPr lang="en-US" sz="2200">
                <a:solidFill>
                  <a:schemeClr val="accent3">
                    <a:lumMod val="25000"/>
                  </a:schemeClr>
                </a:solidFill>
                <a:latin typeface="Abadi"/>
              </a:rPr>
              <a:t>any launch site.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4234" y="1771125"/>
            <a:ext cx="10994841" cy="48995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a:rPr>
              <a:t>Project background and context</a:t>
            </a:r>
            <a:endParaRPr lang="en-US" b="1" dirty="0">
              <a:solidFill>
                <a:schemeClr val="accent3">
                  <a:lumMod val="25000"/>
                </a:schemeClr>
              </a:solidFill>
              <a:latin typeface="Abadi"/>
            </a:endParaRPr>
          </a:p>
          <a:p>
            <a:pPr marL="0" indent="0">
              <a:spcBef>
                <a:spcPts val="1400"/>
              </a:spcBef>
              <a:buNone/>
            </a:pPr>
            <a:r>
              <a:rPr lang="en-US" sz="2000" dirty="0">
                <a:solidFill>
                  <a:schemeClr val="accent3">
                    <a:lumMod val="25000"/>
                  </a:schemeClr>
                </a:solidFill>
                <a:latin typeface="Abadi"/>
              </a:rPr>
              <a:t>SpaceX advertises Falcon 9 rocket launches with a cost of 62 millions dollars unlike other providers who cost upwards of 165 million each. Much of these savings are because SpaceX can reuse the first stage. So the aim of the project was to analyze SpaceX data and determine whether the first stage will land successfully or not so that we can determine the cost of each launch.</a:t>
            </a:r>
          </a:p>
          <a:p>
            <a:pPr marL="0" indent="0">
              <a:spcBef>
                <a:spcPts val="1400"/>
              </a:spcBef>
              <a:buNone/>
            </a:pPr>
            <a:endParaRPr lang="en-US" sz="2200" dirty="0">
              <a:solidFill>
                <a:schemeClr val="accent3">
                  <a:lumMod val="25000"/>
                </a:schemeClr>
              </a:solidFill>
              <a:latin typeface="Abadi"/>
            </a:endParaRPr>
          </a:p>
          <a:p>
            <a:pPr marL="0" indent="0">
              <a:spcBef>
                <a:spcPts val="1400"/>
              </a:spcBef>
              <a:buNone/>
            </a:pPr>
            <a:r>
              <a:rPr lang="en-US" sz="2200" b="1" dirty="0">
                <a:solidFill>
                  <a:schemeClr val="accent3">
                    <a:lumMod val="25000"/>
                  </a:schemeClr>
                </a:solidFill>
                <a:latin typeface="Abadi"/>
              </a:rPr>
              <a:t>Problems you want to find answers</a:t>
            </a:r>
          </a:p>
          <a:p>
            <a:pPr marL="457200" indent="-457200">
              <a:spcBef>
                <a:spcPts val="1400"/>
              </a:spcBef>
              <a:buAutoNum type="arabicPeriod"/>
            </a:pPr>
            <a:r>
              <a:rPr lang="en-US" sz="2000" dirty="0">
                <a:solidFill>
                  <a:schemeClr val="accent3">
                    <a:lumMod val="25000"/>
                  </a:schemeClr>
                </a:solidFill>
                <a:latin typeface="Abadi"/>
              </a:rPr>
              <a:t>What features are needed to determine if a launch will be successful or not</a:t>
            </a:r>
          </a:p>
          <a:p>
            <a:pPr marL="457200" indent="-457200">
              <a:spcBef>
                <a:spcPts val="1400"/>
              </a:spcBef>
              <a:buAutoNum type="arabicPeriod"/>
            </a:pPr>
            <a:r>
              <a:rPr lang="en-US" sz="2000" dirty="0">
                <a:solidFill>
                  <a:schemeClr val="accent3">
                    <a:lumMod val="25000"/>
                  </a:schemeClr>
                </a:solidFill>
                <a:latin typeface="Abadi"/>
              </a:rPr>
              <a:t>What conditions are needed to ensure a successful landing</a:t>
            </a:r>
          </a:p>
          <a:p>
            <a:pPr marL="457200" indent="-457200">
              <a:spcBef>
                <a:spcPts val="1400"/>
              </a:spcBef>
              <a:buAutoNum type="arabicPeriod"/>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87949" y="1018100"/>
            <a:ext cx="10597186" cy="570424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000" dirty="0">
              <a:solidFill>
                <a:srgbClr val="0B49CB"/>
              </a:solidFill>
              <a:latin typeface="Abadi"/>
            </a:endParaRPr>
          </a:p>
          <a:p>
            <a:pPr>
              <a:lnSpc>
                <a:spcPct val="120000"/>
              </a:lnSpc>
              <a:spcBef>
                <a:spcPts val="1400"/>
              </a:spcBef>
            </a:pPr>
            <a:r>
              <a:rPr lang="en-US" sz="2000" dirty="0">
                <a:solidFill>
                  <a:schemeClr val="accent3">
                    <a:lumMod val="25000"/>
                  </a:schemeClr>
                </a:solidFill>
                <a:latin typeface="Abadi"/>
              </a:rPr>
              <a:t>Data collection methodology:</a:t>
            </a:r>
            <a:endParaRPr lang="en-US" sz="2000">
              <a:solidFill>
                <a:schemeClr val="accent3">
                  <a:lumMod val="25000"/>
                </a:schemeClr>
              </a:solidFill>
            </a:endParaRPr>
          </a:p>
          <a:p>
            <a:pPr lvl="1">
              <a:lnSpc>
                <a:spcPct val="120000"/>
              </a:lnSpc>
              <a:spcBef>
                <a:spcPts val="1400"/>
              </a:spcBef>
            </a:pPr>
            <a:r>
              <a:rPr lang="en-US" sz="1600" dirty="0">
                <a:solidFill>
                  <a:schemeClr val="bg2">
                    <a:lumMod val="50000"/>
                  </a:schemeClr>
                </a:solidFill>
                <a:latin typeface="Abadi"/>
              </a:rPr>
              <a:t>Data was collected using SpaceX API and </a:t>
            </a:r>
            <a:r>
              <a:rPr lang="en-US" sz="1600" err="1">
                <a:solidFill>
                  <a:schemeClr val="bg2">
                    <a:lumMod val="50000"/>
                  </a:schemeClr>
                </a:solidFill>
                <a:latin typeface="Abadi"/>
              </a:rPr>
              <a:t>webscraping</a:t>
            </a:r>
            <a:r>
              <a:rPr lang="en-US" sz="1600" dirty="0">
                <a:solidFill>
                  <a:schemeClr val="bg2">
                    <a:lumMod val="50000"/>
                  </a:schemeClr>
                </a:solidFill>
                <a:latin typeface="Abadi"/>
              </a:rPr>
              <a:t> from Wikipedia </a:t>
            </a:r>
          </a:p>
          <a:p>
            <a:pPr>
              <a:lnSpc>
                <a:spcPct val="120000"/>
              </a:lnSpc>
              <a:spcBef>
                <a:spcPts val="1400"/>
              </a:spcBef>
            </a:pPr>
            <a:r>
              <a:rPr lang="en-US" sz="2000" dirty="0">
                <a:solidFill>
                  <a:schemeClr val="accent3">
                    <a:lumMod val="25000"/>
                  </a:schemeClr>
                </a:solidFill>
                <a:latin typeface="Abadi"/>
              </a:rPr>
              <a:t>Perform data wrangling</a:t>
            </a:r>
          </a:p>
          <a:p>
            <a:pPr lvl="1">
              <a:lnSpc>
                <a:spcPct val="120000"/>
              </a:lnSpc>
              <a:spcBef>
                <a:spcPts val="1400"/>
              </a:spcBef>
            </a:pPr>
            <a:r>
              <a:rPr lang="en-US" sz="1600" dirty="0">
                <a:solidFill>
                  <a:schemeClr val="bg2">
                    <a:lumMod val="50000"/>
                  </a:schemeClr>
                </a:solidFill>
                <a:latin typeface="Abadi"/>
              </a:rPr>
              <a:t>One hot encoding was applied, data was cleaned using Pandas library</a:t>
            </a:r>
          </a:p>
          <a:p>
            <a:pPr>
              <a:lnSpc>
                <a:spcPct val="120000"/>
              </a:lnSpc>
              <a:spcBef>
                <a:spcPts val="1400"/>
              </a:spcBef>
            </a:pPr>
            <a:r>
              <a:rPr lang="en-US" sz="2000" dirty="0">
                <a:solidFill>
                  <a:schemeClr val="accent3">
                    <a:lumMod val="25000"/>
                  </a:schemeClr>
                </a:solidFill>
                <a:latin typeface="Abadi"/>
              </a:rPr>
              <a:t>Perform exploratory data analysis (EDA) using visualization and SQL</a:t>
            </a:r>
            <a:endParaRPr lang="en-US" sz="2000">
              <a:solidFill>
                <a:schemeClr val="accent3">
                  <a:lumMod val="25000"/>
                </a:schemeClr>
              </a:solidFill>
            </a:endParaRPr>
          </a:p>
          <a:p>
            <a:pPr>
              <a:lnSpc>
                <a:spcPct val="120000"/>
              </a:lnSpc>
              <a:spcBef>
                <a:spcPts val="1400"/>
              </a:spcBef>
            </a:pPr>
            <a:r>
              <a:rPr lang="en-US" sz="2000" dirty="0">
                <a:solidFill>
                  <a:schemeClr val="accent3">
                    <a:lumMod val="25000"/>
                  </a:schemeClr>
                </a:solidFill>
                <a:latin typeface="Abadi"/>
              </a:rPr>
              <a:t>Perform interactive visual analytics using Folium and </a:t>
            </a:r>
            <a:r>
              <a:rPr lang="en-US" sz="200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a:p>
            <a:pPr lvl="1">
              <a:lnSpc>
                <a:spcPct val="120000"/>
              </a:lnSpc>
              <a:spcBef>
                <a:spcPts val="1400"/>
              </a:spcBef>
            </a:pPr>
            <a:r>
              <a:rPr lang="en-US" sz="1600" dirty="0">
                <a:solidFill>
                  <a:schemeClr val="bg2">
                    <a:lumMod val="50000"/>
                  </a:schemeClr>
                </a:solidFill>
                <a:latin typeface="Abadi"/>
              </a:rPr>
              <a:t>Different models like KNN, SVM were used and accuracy was compared</a:t>
            </a:r>
          </a:p>
          <a:p>
            <a:pPr>
              <a:lnSpc>
                <a:spcPct val="100000"/>
              </a:lnSpc>
              <a:spcBef>
                <a:spcPts val="1400"/>
              </a:spcBef>
            </a:pPr>
            <a:endParaRPr lang="en-US" sz="700" dirty="0">
              <a:solidFill>
                <a:schemeClr val="accent3">
                  <a:lumMod val="25000"/>
                </a:schemeClr>
              </a:solidFill>
              <a:latin typeface="Abadi"/>
            </a:endParaRPr>
          </a:p>
          <a:p>
            <a:pPr>
              <a:lnSpc>
                <a:spcPct val="100000"/>
              </a:lnSpc>
              <a:spcBef>
                <a:spcPts val="1400"/>
              </a:spcBef>
            </a:pPr>
            <a:endParaRPr lang="en-US" sz="700" dirty="0">
              <a:solidFill>
                <a:schemeClr val="accent3">
                  <a:lumMod val="25000"/>
                </a:schemeClr>
              </a:solidFill>
              <a:latin typeface="Abadi"/>
            </a:endParaRPr>
          </a:p>
          <a:p>
            <a:pPr>
              <a:lnSpc>
                <a:spcPct val="100000"/>
              </a:lnSpc>
              <a:spcBef>
                <a:spcPts val="1400"/>
              </a:spcBef>
            </a:pPr>
            <a:endParaRPr lang="en-US" sz="700" dirty="0">
              <a:solidFill>
                <a:schemeClr val="accent3">
                  <a:lumMod val="25000"/>
                </a:schemeClr>
              </a:solidFill>
              <a:latin typeface="Abadi"/>
            </a:endParaRPr>
          </a:p>
          <a:p>
            <a:pPr>
              <a:lnSpc>
                <a:spcPct val="100000"/>
              </a:lnSpc>
              <a:spcBef>
                <a:spcPts val="1400"/>
              </a:spcBef>
            </a:pPr>
            <a:endParaRPr lang="en-US" sz="7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buAutoNum type="arabicPeriod"/>
            </a:pPr>
            <a:r>
              <a:rPr lang="en-US" sz="2200">
                <a:solidFill>
                  <a:schemeClr val="accent3">
                    <a:lumMod val="25000"/>
                  </a:schemeClr>
                </a:solidFill>
                <a:latin typeface="Abadi"/>
              </a:rPr>
              <a:t> Data was collected using requests library on the SpaceX API.</a:t>
            </a:r>
          </a:p>
          <a:p>
            <a:pPr>
              <a:lnSpc>
                <a:spcPct val="100000"/>
              </a:lnSpc>
              <a:spcBef>
                <a:spcPts val="1400"/>
              </a:spcBef>
              <a:buAutoNum type="arabicPeriod"/>
            </a:pPr>
            <a:r>
              <a:rPr lang="en-US" sz="2200" dirty="0">
                <a:solidFill>
                  <a:schemeClr val="accent3">
                    <a:lumMod val="25000"/>
                  </a:schemeClr>
                </a:solidFill>
                <a:latin typeface="Abadi"/>
              </a:rPr>
              <a:t> We read the response content as a JSON file and converted it to a </a:t>
            </a:r>
            <a:r>
              <a:rPr lang="en-US" sz="2200" err="1">
                <a:solidFill>
                  <a:schemeClr val="accent3">
                    <a:lumMod val="25000"/>
                  </a:schemeClr>
                </a:solidFill>
                <a:latin typeface="Abadi"/>
              </a:rPr>
              <a:t>dataframe</a:t>
            </a:r>
            <a:r>
              <a:rPr lang="en-US" sz="2200" dirty="0">
                <a:solidFill>
                  <a:schemeClr val="accent3">
                    <a:lumMod val="25000"/>
                  </a:schemeClr>
                </a:solidFill>
                <a:latin typeface="Abadi"/>
              </a:rPr>
              <a:t> using </a:t>
            </a:r>
            <a:r>
              <a:rPr lang="en-US" sz="2200">
                <a:solidFill>
                  <a:schemeClr val="accent3">
                    <a:lumMod val="25000"/>
                  </a:schemeClr>
                </a:solidFill>
                <a:latin typeface="Abadi"/>
              </a:rPr>
              <a:t>.</a:t>
            </a:r>
            <a:r>
              <a:rPr lang="en-US" sz="2200" err="1">
                <a:solidFill>
                  <a:schemeClr val="accent3">
                    <a:lumMod val="25000"/>
                  </a:schemeClr>
                </a:solidFill>
                <a:latin typeface="Abadi"/>
              </a:rPr>
              <a:t>json_normalize</a:t>
            </a:r>
            <a:r>
              <a:rPr lang="en-US" sz="2200">
                <a:solidFill>
                  <a:schemeClr val="accent3">
                    <a:lumMod val="25000"/>
                  </a:schemeClr>
                </a:solidFill>
                <a:latin typeface="Abadi"/>
              </a:rPr>
              <a:t>().</a:t>
            </a:r>
          </a:p>
          <a:p>
            <a:pPr>
              <a:lnSpc>
                <a:spcPct val="100000"/>
              </a:lnSpc>
              <a:spcBef>
                <a:spcPts val="1400"/>
              </a:spcBef>
              <a:buAutoNum type="arabicPeriod"/>
            </a:pPr>
            <a:r>
              <a:rPr lang="en-US" sz="2200" dirty="0">
                <a:solidFill>
                  <a:schemeClr val="accent3">
                    <a:lumMod val="25000"/>
                  </a:schemeClr>
                </a:solidFill>
                <a:latin typeface="Abadi"/>
              </a:rPr>
              <a:t> We also performed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on a Wikipedia page about Falcon 9 landings using the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a:t>
            </a:r>
          </a:p>
          <a:p>
            <a:pPr>
              <a:lnSpc>
                <a:spcPct val="100000"/>
              </a:lnSpc>
              <a:spcBef>
                <a:spcPts val="1400"/>
              </a:spcBef>
              <a:buAutoNum type="arabicPeriod"/>
            </a:pPr>
            <a:r>
              <a:rPr lang="en-US" sz="2200" dirty="0">
                <a:solidFill>
                  <a:schemeClr val="accent3">
                    <a:lumMod val="25000"/>
                  </a:schemeClr>
                </a:solidFill>
                <a:latin typeface="Abadi"/>
              </a:rPr>
              <a:t> We parsed the HTML content, read table contents, and converted it 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for future use.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https://github.com/saniyavijayvargiya/ibm-assignments/blob/main/Data%20Collection%20API.ipynb</a:t>
            </a:r>
            <a:r>
              <a:rPr lang="en-US" sz="2200" dirty="0">
                <a:solidFill>
                  <a:schemeClr val="accent3">
                    <a:lumMod val="25000"/>
                  </a:schemeClr>
                </a:solidFill>
                <a:ea typeface="+mn-lt"/>
                <a:cs typeface="+mn-lt"/>
              </a:rPr>
              <a:t> </a:t>
            </a:r>
            <a:endParaRPr lang="en-US" sz="2200">
              <a:solidFill>
                <a:schemeClr val="accent3">
                  <a:lumMod val="25000"/>
                </a:schemeClr>
              </a:solidFill>
              <a:latin typeface="Abadi"/>
            </a:endParaRPr>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30787D49-5BCF-82BB-DD07-359A29B11C28}"/>
              </a:ext>
            </a:extLst>
          </p:cNvPr>
          <p:cNvPicPr>
            <a:picLocks noChangeAspect="1"/>
          </p:cNvPicPr>
          <p:nvPr/>
        </p:nvPicPr>
        <p:blipFill>
          <a:blip r:embed="rId4"/>
          <a:stretch>
            <a:fillRect/>
          </a:stretch>
        </p:blipFill>
        <p:spPr>
          <a:xfrm>
            <a:off x="5910629" y="3144715"/>
            <a:ext cx="5458558" cy="15298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https://github.com/saniyavijayvargiya/ibm-assignments/blob/main/Data%20Collection%20API.ipynb</a:t>
            </a:r>
            <a:r>
              <a:rPr lang="en-US" sz="2200" dirty="0">
                <a:solidFill>
                  <a:schemeClr val="accent3">
                    <a:lumMod val="25000"/>
                  </a:schemeClr>
                </a:solidFill>
                <a:ea typeface="+mn-lt"/>
                <a:cs typeface="+mn-lt"/>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a:extLst>
              <a:ext uri="{FF2B5EF4-FFF2-40B4-BE49-F238E27FC236}">
                <a16:creationId xmlns:a16="http://schemas.microsoft.com/office/drawing/2014/main" id="{98C017BF-824C-9D93-1C95-C1C59DFEE4E9}"/>
              </a:ext>
            </a:extLst>
          </p:cNvPr>
          <p:cNvPicPr>
            <a:picLocks noChangeAspect="1"/>
          </p:cNvPicPr>
          <p:nvPr/>
        </p:nvPicPr>
        <p:blipFill>
          <a:blip r:embed="rId4"/>
          <a:stretch>
            <a:fillRect/>
          </a:stretch>
        </p:blipFill>
        <p:spPr>
          <a:xfrm>
            <a:off x="5904767" y="2305783"/>
            <a:ext cx="5470282" cy="303188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38</Slides>
  <Notes>2</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525</cp:revision>
  <dcterms:created xsi:type="dcterms:W3CDTF">2021-04-29T18:58:34Z</dcterms:created>
  <dcterms:modified xsi:type="dcterms:W3CDTF">2024-01-06T18:11:07Z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